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46"/>
  </p:notesMasterIdLst>
  <p:sldIdLst>
    <p:sldId id="256" r:id="rId2"/>
    <p:sldId id="257" r:id="rId3"/>
    <p:sldId id="259" r:id="rId4"/>
    <p:sldId id="306" r:id="rId5"/>
    <p:sldId id="357" r:id="rId6"/>
    <p:sldId id="358" r:id="rId7"/>
    <p:sldId id="359" r:id="rId8"/>
    <p:sldId id="360" r:id="rId9"/>
    <p:sldId id="361" r:id="rId10"/>
    <p:sldId id="275" r:id="rId11"/>
    <p:sldId id="337" r:id="rId12"/>
    <p:sldId id="307" r:id="rId13"/>
    <p:sldId id="308" r:id="rId14"/>
    <p:sldId id="309" r:id="rId15"/>
    <p:sldId id="362" r:id="rId16"/>
    <p:sldId id="363" r:id="rId17"/>
    <p:sldId id="364" r:id="rId18"/>
    <p:sldId id="365" r:id="rId19"/>
    <p:sldId id="366" r:id="rId20"/>
    <p:sldId id="367" r:id="rId21"/>
    <p:sldId id="369" r:id="rId22"/>
    <p:sldId id="370" r:id="rId23"/>
    <p:sldId id="338" r:id="rId24"/>
    <p:sldId id="345" r:id="rId25"/>
    <p:sldId id="346" r:id="rId26"/>
    <p:sldId id="342" r:id="rId27"/>
    <p:sldId id="335" r:id="rId28"/>
    <p:sldId id="343" r:id="rId29"/>
    <p:sldId id="344" r:id="rId30"/>
    <p:sldId id="339" r:id="rId31"/>
    <p:sldId id="348" r:id="rId32"/>
    <p:sldId id="347" r:id="rId33"/>
    <p:sldId id="351" r:id="rId34"/>
    <p:sldId id="352" r:id="rId35"/>
    <p:sldId id="353" r:id="rId36"/>
    <p:sldId id="354" r:id="rId37"/>
    <p:sldId id="355" r:id="rId38"/>
    <p:sldId id="356" r:id="rId39"/>
    <p:sldId id="320" r:id="rId40"/>
    <p:sldId id="322" r:id="rId41"/>
    <p:sldId id="350" r:id="rId42"/>
    <p:sldId id="323" r:id="rId43"/>
    <p:sldId id="331" r:id="rId44"/>
    <p:sldId id="33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94660"/>
  </p:normalViewPr>
  <p:slideViewPr>
    <p:cSldViewPr>
      <p:cViewPr>
        <p:scale>
          <a:sx n="91" d="100"/>
          <a:sy n="91" d="100"/>
        </p:scale>
        <p:origin x="-1229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EA438-3B27-4C99-8CA0-9BC60A363151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94230-BDAA-422E-8074-9C72378F3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94230-BDAA-422E-8074-9C72378F3D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0443608-1175-4171-89B9-495644C594F4}" type="datetime1">
              <a:rPr lang="en-IN" smtClean="0"/>
              <a:t>24-04-2018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C98829-DEFB-4635-8F2A-5525C292B388}" type="datetime1">
              <a:rPr lang="en-IN" smtClean="0"/>
              <a:t>24-04-2018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E7FF46EC-1DDD-4322-85F0-5E302C090F8B}" type="datetime1">
              <a:rPr lang="en-IN" smtClean="0"/>
              <a:t>24-04-2018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220068-814F-48BA-9D1D-6482378418B6}" type="datetime1">
              <a:rPr lang="en-IN" smtClean="0"/>
              <a:t>24-04-2018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56D2D5A-3E3E-43F3-8D11-B81F35586073}" type="datetime1">
              <a:rPr lang="en-IN" smtClean="0"/>
              <a:t>24-04-2018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91E7395-F2FF-472C-8CC8-E99A8072C6B1}" type="datetime1">
              <a:rPr lang="en-IN" smtClean="0"/>
              <a:t>24-04-2018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F3FA41-D01D-4B33-825F-8E3259A13EDD}" type="datetime1">
              <a:rPr lang="en-IN" smtClean="0"/>
              <a:t>24-04-2018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9E840EB-92B7-4502-9D2F-DA2382ADFDD9}" type="datetime1">
              <a:rPr lang="en-IN" smtClean="0"/>
              <a:t>24-04-2018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2B42494-E675-412C-A9E3-D673242F2000}" type="datetime1">
              <a:rPr lang="en-IN" smtClean="0"/>
              <a:t>24-04-2018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700377-630F-4D67-A4D9-D258FBA4A6FA}" type="datetime1">
              <a:rPr lang="en-IN" smtClean="0"/>
              <a:t>24-04-2018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19B3DA-8AC3-492D-AA6C-6066F7EFDC19}" type="datetime1">
              <a:rPr lang="en-IN" smtClean="0"/>
              <a:t>24-04-2018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810AE07-5004-4BA2-BC05-840094669750}" type="datetime1">
              <a:rPr lang="en-IN" smtClean="0"/>
              <a:t>24-04-2018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BC65677-AE89-479D-A8DF-1CEB48FD5D2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7416824" cy="3672408"/>
          </a:xfrm>
        </p:spPr>
        <p:txBody>
          <a:bodyPr>
            <a:normAutofit/>
          </a:bodyPr>
          <a:lstStyle/>
          <a:p>
            <a:r>
              <a:rPr lang="en-US" sz="4000" b="0" dirty="0" smtClean="0"/>
              <a:t>CO-ATTENTION MODEL For </a:t>
            </a:r>
            <a:br>
              <a:rPr lang="en-US" sz="4000" b="0" dirty="0" smtClean="0"/>
            </a:br>
            <a:r>
              <a:rPr lang="en-US" sz="4000" b="0" dirty="0" smtClean="0"/>
              <a:t>visual question answering</a:t>
            </a:r>
            <a:r>
              <a:rPr lang="en-US" sz="4000" b="0" dirty="0"/>
              <a:t/>
            </a:r>
            <a:br>
              <a:rPr lang="en-US" sz="4000" b="0" dirty="0"/>
            </a:b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029075" y="4149725"/>
            <a:ext cx="5114925" cy="2159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PROJECT MEMBERS</a:t>
            </a:r>
            <a:r>
              <a:rPr lang="en-US" dirty="0" smtClean="0"/>
              <a:t>:</a:t>
            </a:r>
          </a:p>
          <a:p>
            <a:r>
              <a:rPr lang="en-US" dirty="0" smtClean="0"/>
              <a:t>VAGUL MM -2014103081</a:t>
            </a:r>
          </a:p>
          <a:p>
            <a:r>
              <a:rPr lang="en-US" dirty="0" smtClean="0"/>
              <a:t>PRINCE MELVIN A-2014103596</a:t>
            </a:r>
          </a:p>
          <a:p>
            <a:r>
              <a:rPr lang="en-US" dirty="0" smtClean="0"/>
              <a:t>JEGATHEESWARAN M-2014103583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b="1" dirty="0" smtClean="0"/>
              <a:t>GUIDE</a:t>
            </a:r>
            <a:r>
              <a:rPr lang="en-US" dirty="0" smtClean="0"/>
              <a:t>:</a:t>
            </a:r>
          </a:p>
          <a:p>
            <a:r>
              <a:rPr lang="en-US" dirty="0" smtClean="0"/>
              <a:t>Dr. SUDHA 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Assistant Professor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028" name="Picture 4" descr="C:\Users\Jegatheeswaran\Downloads\2nd review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080810"/>
            <a:ext cx="750691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1352" y="-69321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dirty="0" smtClean="0"/>
              <a:t>ARCHITECTURE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1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2051" name="Picture 3" descr="C:\Users\Jegatheeswaran\Downloads\2nd Review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44862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7325" y="167568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dirty="0" smtClean="0"/>
              <a:t>Architecture diagram-</a:t>
            </a:r>
            <a:r>
              <a:rPr lang="en-IN" dirty="0" err="1" smtClean="0"/>
              <a:t>mlp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7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 smtClean="0"/>
              <a:t>1.Preprocessing</a:t>
            </a:r>
          </a:p>
          <a:p>
            <a:pPr marL="0" indent="0">
              <a:buNone/>
            </a:pP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b="1" dirty="0" smtClean="0"/>
              <a:t>2.Feature Extraction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2.1 Word2Vec </a:t>
            </a:r>
            <a:r>
              <a:rPr lang="en-IN" dirty="0" err="1" smtClean="0"/>
              <a:t>Embeddings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2.2 Image Feature Extraction</a:t>
            </a:r>
            <a:endParaRPr lang="en-IN" dirty="0"/>
          </a:p>
          <a:p>
            <a:pPr marL="0" indent="0">
              <a:buNone/>
            </a:pPr>
            <a:r>
              <a:rPr lang="en-IN" b="1" dirty="0" smtClean="0"/>
              <a:t>3.Co-Attention </a:t>
            </a:r>
            <a:r>
              <a:rPr lang="en-IN" b="1" dirty="0"/>
              <a:t>Model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sz="2800" dirty="0" smtClean="0"/>
              <a:t>3.1 </a:t>
            </a:r>
            <a:r>
              <a:rPr lang="en-IN" sz="2800" dirty="0"/>
              <a:t>Affinity Matrix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3.2 </a:t>
            </a:r>
            <a:r>
              <a:rPr lang="en-IN" sz="2800" dirty="0"/>
              <a:t>Attention Vector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3.3 </a:t>
            </a:r>
            <a:r>
              <a:rPr lang="en-IN" sz="2800" dirty="0"/>
              <a:t>Weighted Image and Question Map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  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2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7239000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b="1" dirty="0"/>
              <a:t>4</a:t>
            </a:r>
            <a:r>
              <a:rPr lang="en-IN" sz="2000" b="1" dirty="0" smtClean="0"/>
              <a:t>. Score Generation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4.1 Image-Question-Answer pair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4.2 Activation</a:t>
            </a:r>
          </a:p>
          <a:p>
            <a:pPr marL="0" indent="0">
              <a:buNone/>
            </a:pPr>
            <a:r>
              <a:rPr lang="en-IN" sz="2000" b="1" dirty="0"/>
              <a:t>	</a:t>
            </a:r>
            <a:endParaRPr lang="en-IN" sz="2000" b="1" dirty="0" smtClean="0"/>
          </a:p>
          <a:p>
            <a:pPr marL="0" indent="0">
              <a:buNone/>
            </a:pPr>
            <a:r>
              <a:rPr lang="en-IN" sz="2000" b="1" dirty="0" smtClean="0"/>
              <a:t>Overall Input: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Image and related question</a:t>
            </a:r>
          </a:p>
          <a:p>
            <a:pPr marL="0" indent="0">
              <a:buNone/>
            </a:pPr>
            <a:r>
              <a:rPr lang="en-IN" sz="2000" b="1" dirty="0" smtClean="0"/>
              <a:t>Overall Output: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Score to the correct image-question-answer pair 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6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95" y="387907"/>
            <a:ext cx="7239000" cy="1143000"/>
          </a:xfrm>
        </p:spPr>
        <p:txBody>
          <a:bodyPr/>
          <a:lstStyle/>
          <a:p>
            <a:r>
              <a:rPr lang="en-IN" dirty="0" smtClean="0"/>
              <a:t>Modules Split 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There are four Modules:</a:t>
            </a:r>
          </a:p>
          <a:p>
            <a:pPr marL="0" indent="0">
              <a:buNone/>
            </a:pPr>
            <a:endParaRPr lang="en-IN" dirty="0" smtClean="0"/>
          </a:p>
          <a:p>
            <a:pPr marL="514350" indent="-514350">
              <a:buFont typeface="+mj-lt"/>
              <a:buAutoNum type="arabicPeriod"/>
            </a:pPr>
            <a:r>
              <a:rPr lang="en-IN" dirty="0" err="1" smtClean="0"/>
              <a:t>Preprocessing</a:t>
            </a:r>
            <a:endParaRPr lang="en-IN" dirty="0" smtClean="0"/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Feature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Co-Attention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Score Generation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1.Preprocessing</a:t>
            </a:r>
          </a:p>
          <a:p>
            <a:pPr marL="0" indent="0">
              <a:buNone/>
            </a:pPr>
            <a:r>
              <a:rPr lang="en-IN" sz="2000" b="1" dirty="0" smtClean="0"/>
              <a:t>Input: </a:t>
            </a:r>
            <a:r>
              <a:rPr lang="en-IN" sz="2000" dirty="0" smtClean="0"/>
              <a:t>Raw dataset with images , questions and answers</a:t>
            </a:r>
            <a:endParaRPr lang="en-IN" sz="2000" b="1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000" b="1" dirty="0" smtClean="0"/>
              <a:t>Output: </a:t>
            </a:r>
            <a:r>
              <a:rPr lang="en-IN" sz="2000" dirty="0" smtClean="0"/>
              <a:t>Modified dataset with image </a:t>
            </a:r>
            <a:r>
              <a:rPr lang="en-IN" sz="2000" dirty="0" err="1" smtClean="0"/>
              <a:t>path,question</a:t>
            </a:r>
            <a:r>
              <a:rPr lang="en-IN" sz="2000" dirty="0" smtClean="0"/>
              <a:t> </a:t>
            </a:r>
            <a:r>
              <a:rPr lang="en-IN" sz="2000" dirty="0" err="1" smtClean="0"/>
              <a:t>id,question</a:t>
            </a:r>
            <a:r>
              <a:rPr lang="en-IN" sz="2000" dirty="0" smtClean="0"/>
              <a:t> and answers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We </a:t>
            </a:r>
            <a:r>
              <a:rPr lang="en-IN" sz="2000" dirty="0"/>
              <a:t>evaluate our proposed model on Visual7W Telling dataset </a:t>
            </a:r>
            <a:r>
              <a:rPr lang="en-IN" sz="2000" dirty="0" smtClean="0"/>
              <a:t>. </a:t>
            </a:r>
            <a:r>
              <a:rPr lang="en-IN" sz="2000" dirty="0"/>
              <a:t>This dataset includes </a:t>
            </a:r>
            <a:r>
              <a:rPr lang="en-IN" sz="2000" dirty="0" smtClean="0"/>
              <a:t>69817 training </a:t>
            </a:r>
            <a:r>
              <a:rPr lang="en-IN" sz="2000" dirty="0"/>
              <a:t>questions, 28020 validation questions, and 42031 test questions. Each question starts </a:t>
            </a:r>
            <a:r>
              <a:rPr lang="en-IN" sz="2000" dirty="0" smtClean="0"/>
              <a:t>with one </a:t>
            </a:r>
            <a:r>
              <a:rPr lang="en-IN" sz="2000" dirty="0"/>
              <a:t>of the six </a:t>
            </a:r>
            <a:r>
              <a:rPr lang="en-IN" sz="2000" dirty="0" smtClean="0"/>
              <a:t>W s</a:t>
            </a:r>
            <a:r>
              <a:rPr lang="en-IN" sz="2000" dirty="0"/>
              <a:t>, </a:t>
            </a:r>
            <a:r>
              <a:rPr lang="en-IN" sz="2000" b="1" dirty="0"/>
              <a:t>what, where, when, who, why and how</a:t>
            </a:r>
            <a:r>
              <a:rPr lang="en-IN" sz="2000" dirty="0"/>
              <a:t>, and has four answer choices. The </a:t>
            </a:r>
            <a:r>
              <a:rPr lang="en-IN" sz="2000" dirty="0" smtClean="0"/>
              <a:t>three wrong </a:t>
            </a:r>
            <a:r>
              <a:rPr lang="en-IN" sz="2000" dirty="0"/>
              <a:t>answers are human-generated on a per-question basis. And the performance is measured </a:t>
            </a:r>
            <a:r>
              <a:rPr lang="en-IN" sz="2000" dirty="0" smtClean="0"/>
              <a:t>by the </a:t>
            </a:r>
            <a:r>
              <a:rPr lang="en-IN" sz="2000" dirty="0"/>
              <a:t>percentage of correctly answered questions</a:t>
            </a:r>
            <a:r>
              <a:rPr lang="en-IN" sz="20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1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7239000" cy="4846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b="1" dirty="0" smtClean="0"/>
              <a:t>2. Feature Extraction</a:t>
            </a:r>
          </a:p>
          <a:p>
            <a:pPr marL="0" indent="0">
              <a:buNone/>
            </a:pPr>
            <a:r>
              <a:rPr lang="en-IN" sz="2400" b="1" dirty="0" smtClean="0"/>
              <a:t>Input:</a:t>
            </a:r>
            <a:r>
              <a:rPr lang="en-IN" sz="2400" dirty="0" smtClean="0"/>
              <a:t> Images , Questions and Answers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 smtClean="0"/>
              <a:t>Output:</a:t>
            </a:r>
            <a:r>
              <a:rPr lang="en-IN" sz="2400" dirty="0" smtClean="0"/>
              <a:t> Image </a:t>
            </a:r>
            <a:r>
              <a:rPr lang="en-IN" sz="2400" dirty="0"/>
              <a:t>Features and Vector representation for questions and answers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2.1 Word2Vec </a:t>
            </a:r>
            <a:r>
              <a:rPr lang="en-IN" sz="2400" dirty="0" err="1" smtClean="0"/>
              <a:t>Embeddings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000" dirty="0"/>
              <a:t>Questions and answers are represented as Bag of Words and converted to vectors using </a:t>
            </a:r>
            <a:r>
              <a:rPr lang="en-IN" sz="2000" dirty="0" smtClean="0"/>
              <a:t>Word2Vec </a:t>
            </a:r>
            <a:r>
              <a:rPr lang="en-IN" sz="2000" dirty="0" err="1" smtClean="0"/>
              <a:t>Embeddings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2.2 Image Feature Extraction</a:t>
            </a: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	We </a:t>
            </a:r>
            <a:r>
              <a:rPr lang="en-IN" sz="2000" dirty="0"/>
              <a:t>present a </a:t>
            </a:r>
            <a:r>
              <a:rPr lang="en-IN" sz="2000" dirty="0" err="1" smtClean="0"/>
              <a:t>cnn</a:t>
            </a:r>
            <a:r>
              <a:rPr lang="en-IN" sz="2000" dirty="0" smtClean="0"/>
              <a:t> </a:t>
            </a:r>
            <a:r>
              <a:rPr lang="en-IN" sz="2000" dirty="0"/>
              <a:t>to ease the training of networks that are substantially deeper than those used previously.</a:t>
            </a:r>
          </a:p>
          <a:p>
            <a:pPr marL="0" indent="0">
              <a:buNone/>
            </a:pPr>
            <a:r>
              <a:rPr lang="en-IN" sz="2000" dirty="0" smtClean="0"/>
              <a:t>Image Features </a:t>
            </a:r>
            <a:r>
              <a:rPr lang="en-IN" sz="2000" dirty="0"/>
              <a:t>are </a:t>
            </a:r>
            <a:r>
              <a:rPr lang="en-IN" sz="2000" dirty="0" smtClean="0"/>
              <a:t>represented using the VGG net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8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7239000" cy="56910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b="1" dirty="0"/>
              <a:t>3.Co-Attention Model</a:t>
            </a:r>
          </a:p>
          <a:p>
            <a:pPr marL="0" indent="0">
              <a:buNone/>
            </a:pPr>
            <a:endParaRPr lang="en-IN" sz="2000" b="1" dirty="0" smtClean="0"/>
          </a:p>
          <a:p>
            <a:pPr marL="0" indent="0">
              <a:buNone/>
            </a:pPr>
            <a:r>
              <a:rPr lang="en-IN" sz="2000" b="1" dirty="0" smtClean="0"/>
              <a:t>Input </a:t>
            </a:r>
            <a:r>
              <a:rPr lang="en-IN" sz="2000" b="1" dirty="0" smtClean="0"/>
              <a:t>:</a:t>
            </a:r>
            <a:r>
              <a:rPr lang="en-IN" sz="2000" dirty="0" smtClean="0"/>
              <a:t> Image features, Question Vectors and correct answer score.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 smtClean="0"/>
              <a:t>Output :</a:t>
            </a:r>
            <a:r>
              <a:rPr lang="en-IN" sz="2000" dirty="0" smtClean="0"/>
              <a:t> Weighted image and question map.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We </a:t>
            </a:r>
            <a:r>
              <a:rPr lang="en-IN" sz="2000" dirty="0"/>
              <a:t>propose a novel mechanism that jointly reasons about visual attention and </a:t>
            </a:r>
            <a:r>
              <a:rPr lang="en-IN" sz="2000" dirty="0" smtClean="0"/>
              <a:t>question attention</a:t>
            </a:r>
            <a:r>
              <a:rPr lang="en-IN" sz="2000" dirty="0"/>
              <a:t>, which we refer to as co-attention. Unlike previous works, which only focus on </a:t>
            </a:r>
            <a:r>
              <a:rPr lang="en-IN" sz="2000" dirty="0" smtClean="0"/>
              <a:t>visual attention</a:t>
            </a:r>
            <a:r>
              <a:rPr lang="en-IN" sz="2000" dirty="0"/>
              <a:t>, our model has a natural symmetry between the image and question, in the sense that </a:t>
            </a:r>
            <a:r>
              <a:rPr lang="en-IN" sz="2000" dirty="0" smtClean="0"/>
              <a:t>the image </a:t>
            </a:r>
            <a:r>
              <a:rPr lang="en-IN" sz="2000" dirty="0"/>
              <a:t>representation is used to guide the question attention and the question representation(s) </a:t>
            </a:r>
            <a:r>
              <a:rPr lang="en-IN" sz="2000" dirty="0" smtClean="0"/>
              <a:t>are used </a:t>
            </a:r>
            <a:r>
              <a:rPr lang="en-IN" sz="2000" dirty="0"/>
              <a:t>to guide image attention</a:t>
            </a:r>
            <a:r>
              <a:rPr lang="en-IN" sz="2000" dirty="0" smtClean="0"/>
              <a:t>.</a:t>
            </a:r>
            <a:r>
              <a:rPr lang="en-IN" sz="2000" dirty="0"/>
              <a:t> question-image co-attention </a:t>
            </a:r>
            <a:r>
              <a:rPr lang="en-IN" sz="2000" dirty="0" smtClean="0"/>
              <a:t>terms are </a:t>
            </a:r>
            <a:r>
              <a:rPr lang="en-IN" sz="2000" dirty="0"/>
              <a:t>being incorporated into our model to represent the relationships between image and </a:t>
            </a:r>
            <a:r>
              <a:rPr lang="en-IN" sz="2000" dirty="0" smtClean="0"/>
              <a:t>question. Specifically</a:t>
            </a:r>
            <a:r>
              <a:rPr lang="en-IN" sz="2000" dirty="0"/>
              <a:t>, in the image we would decide </a:t>
            </a:r>
            <a:r>
              <a:rPr lang="en-IN" sz="2000" b="1" dirty="0"/>
              <a:t>“Where to look at”</a:t>
            </a:r>
            <a:r>
              <a:rPr lang="en-IN" sz="2000" dirty="0"/>
              <a:t> using the spatial attention terms, </a:t>
            </a:r>
            <a:r>
              <a:rPr lang="en-IN" sz="2000" dirty="0" smtClean="0"/>
              <a:t>and as </a:t>
            </a:r>
            <a:r>
              <a:rPr lang="en-IN" sz="2000" dirty="0"/>
              <a:t>for the questions, we will have a sense of </a:t>
            </a:r>
            <a:r>
              <a:rPr lang="en-IN" sz="2000" b="1" dirty="0"/>
              <a:t>“What are we asking”</a:t>
            </a:r>
            <a:r>
              <a:rPr lang="en-IN" sz="2000" dirty="0"/>
              <a:t> in order to choose </a:t>
            </a:r>
            <a:r>
              <a:rPr lang="en-IN" sz="2000" dirty="0" smtClean="0"/>
              <a:t>informative words </a:t>
            </a:r>
            <a:r>
              <a:rPr lang="en-IN" sz="2000" dirty="0"/>
              <a:t>within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1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7239000" cy="484632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3</a:t>
            </a:r>
            <a:r>
              <a:rPr lang="en-IN" dirty="0" smtClean="0"/>
              <a:t>.1 Affinity Matrix</a:t>
            </a:r>
          </a:p>
          <a:p>
            <a:pPr marL="0" indent="0">
              <a:buNone/>
            </a:pPr>
            <a:r>
              <a:rPr lang="en-IN" sz="2000" dirty="0"/>
              <a:t>Parallel co-attention attends to the image and question simultaneously. </a:t>
            </a:r>
            <a:r>
              <a:rPr lang="en-IN" sz="2000" dirty="0" smtClean="0"/>
              <a:t>We </a:t>
            </a:r>
            <a:r>
              <a:rPr lang="en-IN" sz="2000" dirty="0"/>
              <a:t>connect the image and question by calculating the similarity between image and question features at all pairs of image-locations and question-locations. Specifically, given an image feature map V ∈ </a:t>
            </a:r>
            <a:r>
              <a:rPr lang="en-IN" sz="2000" dirty="0" err="1"/>
              <a:t>Rd×N</a:t>
            </a:r>
            <a:r>
              <a:rPr lang="en-IN" sz="2000" dirty="0"/>
              <a:t> , and the question representation Q ∈ </a:t>
            </a:r>
            <a:r>
              <a:rPr lang="en-IN" sz="2000" dirty="0" err="1"/>
              <a:t>Rd×T</a:t>
            </a:r>
            <a:r>
              <a:rPr lang="en-IN" sz="2000" dirty="0"/>
              <a:t> , the affinity matrix C ∈ RT ×N is calculated </a:t>
            </a:r>
            <a:r>
              <a:rPr lang="en-IN" sz="2000" dirty="0" smtClean="0"/>
              <a:t>by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where </a:t>
            </a:r>
            <a:r>
              <a:rPr lang="en-IN" sz="2000" dirty="0" err="1"/>
              <a:t>Wb</a:t>
            </a:r>
            <a:r>
              <a:rPr lang="en-IN" sz="2000" dirty="0"/>
              <a:t> ∈ </a:t>
            </a:r>
            <a:r>
              <a:rPr lang="en-IN" sz="2000" dirty="0" err="1"/>
              <a:t>Rd×d</a:t>
            </a:r>
            <a:r>
              <a:rPr lang="en-IN" sz="2000" dirty="0"/>
              <a:t> contains the </a:t>
            </a:r>
            <a:r>
              <a:rPr lang="en-IN" sz="2000" dirty="0" smtClean="0"/>
              <a:t>weights.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65" y="4076152"/>
            <a:ext cx="294332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8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7239000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3</a:t>
            </a:r>
            <a:r>
              <a:rPr lang="en-IN" sz="2400" dirty="0" smtClean="0"/>
              <a:t>.2 Attention Vector</a:t>
            </a:r>
          </a:p>
          <a:p>
            <a:pPr marL="0" indent="0">
              <a:buNone/>
            </a:pPr>
            <a:r>
              <a:rPr lang="en-IN" sz="2000" dirty="0" smtClean="0"/>
              <a:t>We </a:t>
            </a:r>
            <a:r>
              <a:rPr lang="en-IN" sz="2000" dirty="0"/>
              <a:t>will train the attention vector of image feature </a:t>
            </a:r>
            <a:r>
              <a:rPr lang="en-IN" sz="2000" dirty="0" err="1"/>
              <a:t>av</a:t>
            </a:r>
            <a:r>
              <a:rPr lang="en-IN" sz="2000" dirty="0"/>
              <a:t> and the </a:t>
            </a:r>
            <a:r>
              <a:rPr lang="en-IN" sz="2000" dirty="0" smtClean="0"/>
              <a:t>attention vector </a:t>
            </a:r>
            <a:r>
              <a:rPr lang="en-IN" sz="2000" dirty="0"/>
              <a:t>of question feature </a:t>
            </a:r>
            <a:r>
              <a:rPr lang="en-IN" sz="2000" dirty="0" err="1"/>
              <a:t>aq</a:t>
            </a:r>
            <a:r>
              <a:rPr lang="en-IN" sz="2000" dirty="0"/>
              <a:t> using an one-hidden layer neural </a:t>
            </a:r>
            <a:r>
              <a:rPr lang="en-IN" sz="2000" dirty="0" smtClean="0"/>
              <a:t>network a </a:t>
            </a:r>
            <a:r>
              <a:rPr lang="en-IN" sz="2000" dirty="0"/>
              <a:t>v [n] = maxi(</a:t>
            </a:r>
            <a:r>
              <a:rPr lang="en-IN" sz="2000" dirty="0" err="1"/>
              <a:t>Ci,n</a:t>
            </a:r>
            <a:r>
              <a:rPr lang="en-IN" sz="2000" dirty="0"/>
              <a:t>) and a q [t] = </a:t>
            </a:r>
            <a:r>
              <a:rPr lang="en-IN" sz="2000" dirty="0" err="1"/>
              <a:t>maxj</a:t>
            </a:r>
            <a:r>
              <a:rPr lang="en-IN" sz="2000" dirty="0"/>
              <a:t> (</a:t>
            </a:r>
            <a:r>
              <a:rPr lang="en-IN" sz="2000" dirty="0" err="1"/>
              <a:t>Ct,j</a:t>
            </a:r>
            <a:r>
              <a:rPr lang="en-IN" sz="2000" dirty="0"/>
              <a:t> ). Instead of choosing the max activation, we find that performance is improved if we consider this affinity matrix as a feature and learn to predict image and question attention maps via the following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2000" dirty="0" smtClean="0"/>
              <a:t>where </a:t>
            </a:r>
            <a:r>
              <a:rPr lang="en-IN" sz="2000" dirty="0" err="1"/>
              <a:t>Wv,Wq</a:t>
            </a:r>
            <a:r>
              <a:rPr lang="en-IN" sz="2000" dirty="0"/>
              <a:t> ∈ </a:t>
            </a:r>
            <a:r>
              <a:rPr lang="en-IN" sz="2000" dirty="0" err="1"/>
              <a:t>Rk×d</a:t>
            </a:r>
            <a:r>
              <a:rPr lang="en-IN" sz="2000" dirty="0"/>
              <a:t> , </a:t>
            </a:r>
            <a:r>
              <a:rPr lang="en-IN" sz="2000" dirty="0" err="1"/>
              <a:t>whv</a:t>
            </a:r>
            <a:r>
              <a:rPr lang="en-IN" sz="2000" dirty="0"/>
              <a:t>, </a:t>
            </a:r>
            <a:r>
              <a:rPr lang="en-IN" sz="2000" dirty="0" err="1"/>
              <a:t>whq</a:t>
            </a:r>
            <a:r>
              <a:rPr lang="en-IN" sz="2000" dirty="0"/>
              <a:t> ∈ </a:t>
            </a:r>
            <a:r>
              <a:rPr lang="en-IN" sz="2000" dirty="0" err="1"/>
              <a:t>Rk</a:t>
            </a:r>
            <a:r>
              <a:rPr lang="en-IN" sz="2000" dirty="0"/>
              <a:t> are the weight parameters. a v ∈ RN and a q ∈ RT are the attention probabilities of each image region </a:t>
            </a:r>
            <a:r>
              <a:rPr lang="en-IN" sz="2000" dirty="0" err="1"/>
              <a:t>vn</a:t>
            </a:r>
            <a:r>
              <a:rPr lang="en-IN" sz="2000" dirty="0"/>
              <a:t> and word </a:t>
            </a:r>
            <a:r>
              <a:rPr lang="en-IN" sz="2000" dirty="0" err="1"/>
              <a:t>qt</a:t>
            </a:r>
            <a:r>
              <a:rPr lang="en-IN" sz="2000" dirty="0"/>
              <a:t> respectively. The affinity matrix C transforms question attention space to image attention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95" y="3356992"/>
            <a:ext cx="49149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7239000" cy="5347976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	</a:t>
            </a:r>
            <a:r>
              <a:rPr lang="en-IN" sz="2400" dirty="0" smtClean="0"/>
              <a:t>Our </a:t>
            </a:r>
            <a:r>
              <a:rPr lang="en-IN" sz="2400" dirty="0"/>
              <a:t>project focuses on VQA: Visual Question </a:t>
            </a:r>
            <a:r>
              <a:rPr lang="en-IN" sz="2400" dirty="0" smtClean="0"/>
              <a:t>Answering, </a:t>
            </a:r>
            <a:r>
              <a:rPr lang="en-IN" sz="2400" dirty="0"/>
              <a:t>specifically, </a:t>
            </a:r>
            <a:r>
              <a:rPr lang="en-IN" sz="2400" dirty="0" smtClean="0"/>
              <a:t>answering questions </a:t>
            </a:r>
            <a:r>
              <a:rPr lang="en-IN" sz="2400" dirty="0"/>
              <a:t>about a given image</a:t>
            </a:r>
            <a:r>
              <a:rPr lang="en-IN" sz="2400" dirty="0" smtClean="0"/>
              <a:t>.</a:t>
            </a:r>
            <a:r>
              <a:rPr lang="en-IN" sz="2400" dirty="0"/>
              <a:t> We present a novel co-attention model for VQA </a:t>
            </a:r>
            <a:r>
              <a:rPr lang="en-IN" sz="2400" dirty="0" smtClean="0"/>
              <a:t>that jointly </a:t>
            </a:r>
            <a:r>
              <a:rPr lang="en-IN" sz="2400" dirty="0"/>
              <a:t>reasons about image and question attention</a:t>
            </a:r>
            <a:r>
              <a:rPr lang="en-IN" sz="2400" dirty="0" smtClean="0"/>
              <a:t>.</a:t>
            </a:r>
          </a:p>
          <a:p>
            <a:pPr lvl="0"/>
            <a:r>
              <a:rPr lang="en-IN" sz="2400" dirty="0"/>
              <a:t>VQA is the task that for given text-based questions about an image, and the system needs to infer the answer for </a:t>
            </a:r>
            <a:r>
              <a:rPr lang="en-IN" sz="2400" dirty="0" smtClean="0"/>
              <a:t>each Question</a:t>
            </a:r>
            <a:r>
              <a:rPr lang="en-IN" sz="2400" dirty="0"/>
              <a:t>.</a:t>
            </a:r>
          </a:p>
          <a:p>
            <a:pPr lvl="0"/>
            <a:r>
              <a:rPr lang="en-IN" sz="2400" dirty="0"/>
              <a:t>VQA has many potential real-world applications, among which one of the most valuable is to assist visually impaired individuals in understanding contents of images from the web. </a:t>
            </a:r>
          </a:p>
          <a:p>
            <a:pPr lvl="0"/>
            <a:r>
              <a:rPr lang="en-IN" sz="2400" dirty="0"/>
              <a:t>Moreover, VQA could be a great system to use in the Visual Turing Test or other computer vision tasks to evaluate </a:t>
            </a:r>
            <a:r>
              <a:rPr lang="en-IN" sz="2400" dirty="0" smtClean="0"/>
              <a:t>the system’s </a:t>
            </a:r>
            <a:r>
              <a:rPr lang="en-IN" sz="2400" dirty="0"/>
              <a:t>ability when comparing with human performance.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660400"/>
          </a:xfrm>
        </p:spPr>
        <p:txBody>
          <a:bodyPr/>
          <a:lstStyle/>
          <a:p>
            <a:r>
              <a:rPr lang="en-IN" dirty="0" smtClean="0"/>
              <a:t>ABSTRACT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3</a:t>
            </a:r>
            <a:r>
              <a:rPr lang="en-IN" sz="2400" dirty="0" smtClean="0"/>
              <a:t>.3 Weighted </a:t>
            </a:r>
            <a:r>
              <a:rPr lang="en-IN" sz="2400" dirty="0"/>
              <a:t>Image and Question </a:t>
            </a:r>
            <a:r>
              <a:rPr lang="en-IN" sz="2400" dirty="0" smtClean="0"/>
              <a:t>Map</a:t>
            </a:r>
          </a:p>
          <a:p>
            <a:pPr marL="0" indent="0">
              <a:buNone/>
            </a:pPr>
            <a:r>
              <a:rPr lang="en-IN" sz="2000" dirty="0"/>
              <a:t>W</a:t>
            </a:r>
            <a:r>
              <a:rPr lang="en-IN" sz="2000" dirty="0" smtClean="0"/>
              <a:t>e compute </a:t>
            </a:r>
            <a:r>
              <a:rPr lang="en-IN" sz="2000" dirty="0"/>
              <a:t>the weighted image feature and question feature as: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After </a:t>
            </a:r>
            <a:r>
              <a:rPr lang="en-IN" sz="2000" dirty="0"/>
              <a:t>that, the new weighted feature ^v and ^q are concatenated with the original </a:t>
            </a:r>
            <a:r>
              <a:rPr lang="en-IN" sz="2000" dirty="0" smtClean="0"/>
              <a:t>answers. Once the weighted image and question feature are obtained we can concentrate on the parts of the image based on the questions asked. So when a question is asked ,  the relationship between the question and image is obtained using the co-attention model and the specific part of the image is concentrated.  </a:t>
            </a:r>
            <a:endParaRPr lang="en-IN" sz="20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53" y="2564904"/>
            <a:ext cx="319523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0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20688"/>
            <a:ext cx="7239000" cy="547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4. Score Generation</a:t>
            </a:r>
          </a:p>
          <a:p>
            <a:pPr marL="0" indent="0">
              <a:buNone/>
            </a:pPr>
            <a:endParaRPr lang="en-IN" sz="2000" b="1" dirty="0" smtClean="0"/>
          </a:p>
          <a:p>
            <a:pPr marL="0" indent="0">
              <a:buNone/>
            </a:pPr>
            <a:r>
              <a:rPr lang="en-IN" sz="2000" b="1" dirty="0" smtClean="0"/>
              <a:t>Input</a:t>
            </a:r>
            <a:r>
              <a:rPr lang="en-IN" sz="2000" b="1" dirty="0" smtClean="0"/>
              <a:t>:</a:t>
            </a:r>
            <a:r>
              <a:rPr lang="en-IN" sz="2000" dirty="0" smtClean="0"/>
              <a:t> Image , question and answer pair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 smtClean="0"/>
              <a:t>Output: </a:t>
            </a:r>
            <a:r>
              <a:rPr lang="en-IN" sz="2000" dirty="0" smtClean="0"/>
              <a:t>Score generated for correct answer. 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/>
              <a:t>4</a:t>
            </a:r>
            <a:r>
              <a:rPr lang="en-IN" sz="2000" dirty="0" smtClean="0"/>
              <a:t>.1.Image-Question-Answer Pair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MLP </a:t>
            </a:r>
            <a:r>
              <a:rPr lang="en-IN" sz="2000" dirty="0"/>
              <a:t>model takes image-question-answer triplet as input, and outputs the </a:t>
            </a:r>
            <a:r>
              <a:rPr lang="en-IN" sz="2000" dirty="0" smtClean="0"/>
              <a:t>probability of </a:t>
            </a:r>
            <a:r>
              <a:rPr lang="en-IN" sz="2000" dirty="0"/>
              <a:t>this triplet being true. Both questions and answers are represented as Bag-Of-Word </a:t>
            </a:r>
            <a:r>
              <a:rPr lang="en-IN" sz="2000" dirty="0" smtClean="0"/>
              <a:t>features of </a:t>
            </a:r>
            <a:r>
              <a:rPr lang="en-IN" sz="2000" dirty="0"/>
              <a:t>pre-trained word2vec </a:t>
            </a:r>
            <a:r>
              <a:rPr lang="en-IN" sz="2000" dirty="0" err="1" smtClean="0"/>
              <a:t>embeddings</a:t>
            </a:r>
            <a:r>
              <a:rPr lang="en-IN" sz="2000" dirty="0" smtClean="0"/>
              <a:t> . </a:t>
            </a:r>
            <a:r>
              <a:rPr lang="en-IN" sz="2000" dirty="0"/>
              <a:t>Images are represented as the penultimate layer feature </a:t>
            </a:r>
            <a:r>
              <a:rPr lang="en-IN" sz="2000" dirty="0" smtClean="0"/>
              <a:t>of VGG </a:t>
            </a:r>
            <a:r>
              <a:rPr lang="en-IN" sz="2000" dirty="0" err="1" smtClean="0"/>
              <a:t>net.These</a:t>
            </a:r>
            <a:r>
              <a:rPr lang="en-IN" sz="2000" dirty="0" smtClean="0"/>
              <a:t> </a:t>
            </a:r>
            <a:r>
              <a:rPr lang="en-IN" sz="2000" dirty="0"/>
              <a:t>features are concatenated and fed into an MLP model with one hidden layer</a:t>
            </a:r>
            <a:endParaRPr lang="en-I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42920"/>
            <a:ext cx="7239000" cy="4846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4</a:t>
            </a:r>
            <a:r>
              <a:rPr lang="en-IN" dirty="0" smtClean="0"/>
              <a:t>.2.Activation Function</a:t>
            </a:r>
          </a:p>
          <a:p>
            <a:pPr marL="0" indent="0">
              <a:buNone/>
            </a:pPr>
            <a:r>
              <a:rPr lang="en-IN" sz="2200" dirty="0" smtClean="0"/>
              <a:t>	</a:t>
            </a:r>
            <a:r>
              <a:rPr lang="en-IN" sz="2200" dirty="0" err="1" smtClean="0"/>
              <a:t>Softmax</a:t>
            </a:r>
            <a:r>
              <a:rPr lang="en-IN" sz="2200" dirty="0" smtClean="0"/>
              <a:t> </a:t>
            </a:r>
            <a:r>
              <a:rPr lang="en-IN" sz="2200" dirty="0"/>
              <a:t>is done over the output scores of all four </a:t>
            </a:r>
            <a:r>
              <a:rPr lang="en-IN" sz="2200" dirty="0" smtClean="0"/>
              <a:t>answers. </a:t>
            </a:r>
            <a:r>
              <a:rPr lang="en-IN" sz="2200" dirty="0" err="1" smtClean="0"/>
              <a:t>Softmax</a:t>
            </a:r>
            <a:r>
              <a:rPr lang="en-IN" sz="2200" dirty="0" smtClean="0"/>
              <a:t> </a:t>
            </a:r>
            <a:r>
              <a:rPr lang="en-IN" sz="2200" dirty="0"/>
              <a:t>with cross-entropy loss is demonstrated to train better and converge </a:t>
            </a:r>
            <a:r>
              <a:rPr lang="en-IN" sz="2200" dirty="0" smtClean="0"/>
              <a:t>more quickly </a:t>
            </a:r>
            <a:r>
              <a:rPr lang="en-IN" sz="2200" dirty="0"/>
              <a:t>in our </a:t>
            </a:r>
            <a:r>
              <a:rPr lang="en-IN" sz="2200" dirty="0" smtClean="0"/>
              <a:t>experiments . Formally</a:t>
            </a:r>
            <a:r>
              <a:rPr lang="en-IN" sz="2200" dirty="0"/>
              <a:t>, we denote image, question and answer as xi; </a:t>
            </a:r>
            <a:r>
              <a:rPr lang="en-IN" sz="2200" dirty="0" err="1"/>
              <a:t>xq</a:t>
            </a:r>
            <a:r>
              <a:rPr lang="en-IN" sz="2200" dirty="0"/>
              <a:t>; </a:t>
            </a:r>
            <a:r>
              <a:rPr lang="en-IN" sz="2200" dirty="0" err="1"/>
              <a:t>xa</a:t>
            </a:r>
            <a:r>
              <a:rPr lang="en-IN" sz="2200" dirty="0"/>
              <a:t> respectively, and the </a:t>
            </a:r>
            <a:r>
              <a:rPr lang="en-IN" sz="2200" dirty="0" smtClean="0"/>
              <a:t>concatenated feature </a:t>
            </a:r>
            <a:r>
              <a:rPr lang="en-IN" sz="2200" dirty="0"/>
              <a:t>as </a:t>
            </a:r>
            <a:r>
              <a:rPr lang="en-IN" sz="2200" dirty="0" err="1"/>
              <a:t>xiqa</a:t>
            </a:r>
            <a:r>
              <a:rPr lang="en-IN" sz="2200" dirty="0"/>
              <a:t> = </a:t>
            </a:r>
            <a:r>
              <a:rPr lang="en-IN" sz="2200" dirty="0" err="1"/>
              <a:t>xixqxa</a:t>
            </a:r>
            <a:r>
              <a:rPr lang="en-IN" sz="2200" dirty="0"/>
              <a:t>, where  is the concatenation operator. Each </a:t>
            </a:r>
            <a:r>
              <a:rPr lang="en-IN" sz="2200" dirty="0" smtClean="0"/>
              <a:t>image-question-answer triple </a:t>
            </a:r>
            <a:r>
              <a:rPr lang="en-IN" sz="2200" dirty="0"/>
              <a:t>goes through the following MLP</a:t>
            </a:r>
            <a:r>
              <a:rPr lang="en-IN" sz="2200" dirty="0" smtClean="0"/>
              <a:t>: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97152"/>
            <a:ext cx="403853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6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Word2Vec </a:t>
            </a:r>
            <a:r>
              <a:rPr lang="en-IN" dirty="0" err="1" smtClean="0"/>
              <a:t>Embedings</a:t>
            </a:r>
            <a:endParaRPr lang="en-IN" dirty="0" smtClean="0"/>
          </a:p>
          <a:p>
            <a:r>
              <a:rPr lang="en-IN" dirty="0" smtClean="0"/>
              <a:t>VGG net</a:t>
            </a:r>
          </a:p>
          <a:p>
            <a:r>
              <a:rPr lang="en-IN" dirty="0" err="1" smtClean="0"/>
              <a:t>Keras</a:t>
            </a:r>
            <a:endParaRPr lang="en-IN" dirty="0" smtClean="0"/>
          </a:p>
          <a:p>
            <a:r>
              <a:rPr lang="en-IN" dirty="0" err="1" smtClean="0"/>
              <a:t>Tensorflow</a:t>
            </a:r>
            <a:r>
              <a:rPr lang="en-IN" dirty="0" smtClean="0"/>
              <a:t>(Backend)</a:t>
            </a:r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239000" cy="1143000"/>
          </a:xfrm>
        </p:spPr>
        <p:txBody>
          <a:bodyPr/>
          <a:lstStyle/>
          <a:p>
            <a:r>
              <a:rPr lang="en-IN" dirty="0" smtClean="0"/>
              <a:t>DATASET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4098" name="Picture 2" descr="I:\Annot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7" y="2132856"/>
            <a:ext cx="541972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5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9218" name="Picture 2" descr="I:\Annot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85" y="1928267"/>
            <a:ext cx="54197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I:\OpenEndedTrainQ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74516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239000" cy="1143000"/>
          </a:xfrm>
        </p:spPr>
        <p:txBody>
          <a:bodyPr/>
          <a:lstStyle/>
          <a:p>
            <a:r>
              <a:rPr lang="en-IN" dirty="0" smtClean="0"/>
              <a:t>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34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6146" name="Picture 2" descr="I:\dump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72816"/>
            <a:ext cx="7812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239000" cy="1143000"/>
          </a:xfrm>
        </p:spPr>
        <p:txBody>
          <a:bodyPr/>
          <a:lstStyle/>
          <a:p>
            <a:r>
              <a:rPr lang="en-IN" dirty="0" smtClean="0"/>
              <a:t>PREPROCESSING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4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/>
          <a:lstStyle/>
          <a:p>
            <a:r>
              <a:rPr lang="en-IN" dirty="0" smtClean="0"/>
              <a:t>Steps Performed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7239000" cy="4846320"/>
          </a:xfrm>
        </p:spPr>
        <p:txBody>
          <a:bodyPr>
            <a:normAutofit/>
          </a:bodyPr>
          <a:lstStyle/>
          <a:p>
            <a:r>
              <a:rPr lang="en-IN" sz="1800" dirty="0" smtClean="0"/>
              <a:t>From the </a:t>
            </a:r>
            <a:r>
              <a:rPr lang="en-IN" sz="1800" b="1" dirty="0" smtClean="0"/>
              <a:t>Annotations dataset, </a:t>
            </a:r>
            <a:r>
              <a:rPr lang="en-IN" sz="1800" dirty="0" smtClean="0"/>
              <a:t>we take the image path, question id, answer and from </a:t>
            </a:r>
            <a:r>
              <a:rPr lang="en-IN" sz="1800" b="1" dirty="0" smtClean="0"/>
              <a:t>dataset, </a:t>
            </a:r>
            <a:r>
              <a:rPr lang="en-IN" sz="1800" dirty="0" smtClean="0"/>
              <a:t>we take the answer and the question.</a:t>
            </a:r>
          </a:p>
          <a:p>
            <a:r>
              <a:rPr lang="en-IN" sz="1800" dirty="0" smtClean="0"/>
              <a:t>This is used as an intermediated dataset (As shown in screenshot)</a:t>
            </a:r>
          </a:p>
          <a:p>
            <a:r>
              <a:rPr lang="en-IN" sz="1800" dirty="0" smtClean="0"/>
              <a:t>Then</a:t>
            </a:r>
          </a:p>
          <a:p>
            <a:pPr lvl="1"/>
            <a:r>
              <a:rPr lang="en-IN" sz="1500" dirty="0" smtClean="0"/>
              <a:t>The Top answers are selected and questions are filtered based on the top answers.</a:t>
            </a:r>
          </a:p>
          <a:p>
            <a:pPr lvl="1"/>
            <a:r>
              <a:rPr lang="en-IN" sz="1500" dirty="0" smtClean="0"/>
              <a:t>Then the questions are represented as bag of words and a vocabulary of question words is created and enumerated. This enumerated set of vocabulary is used to encode the string questions into vectors.</a:t>
            </a:r>
          </a:p>
          <a:p>
            <a:pPr lvl="1"/>
            <a:r>
              <a:rPr lang="en-IN" sz="1500" dirty="0" smtClean="0"/>
              <a:t>The same is done for answer.</a:t>
            </a:r>
          </a:p>
          <a:p>
            <a:r>
              <a:rPr lang="en-IN" sz="1800" dirty="0" smtClean="0"/>
              <a:t>The results are shown as below.</a:t>
            </a:r>
          </a:p>
          <a:p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1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2" name="Picture 2" descr="I:\questionsv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5" y="1196752"/>
            <a:ext cx="6021388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8369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Questions</a:t>
            </a:r>
            <a:endParaRPr lang="en-IN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3528" y="-171400"/>
            <a:ext cx="7239000" cy="1143000"/>
          </a:xfrm>
        </p:spPr>
        <p:txBody>
          <a:bodyPr/>
          <a:lstStyle/>
          <a:p>
            <a:r>
              <a:rPr lang="en-IN" dirty="0" smtClean="0"/>
              <a:t>Intermediate 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7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8194" name="Picture 2" descr="C:\Users\Jegatheeswaran\Desktop\answerv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6507163" cy="48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764704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Answers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109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nswering questions about a given image with </a:t>
            </a:r>
            <a:r>
              <a:rPr lang="en-IN" dirty="0" smtClean="0"/>
              <a:t>image </a:t>
            </a:r>
            <a:r>
              <a:rPr lang="en-IN" dirty="0"/>
              <a:t>attention based on question.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/>
              <a:t>Specifically, not only are we focusing on which </a:t>
            </a:r>
            <a:r>
              <a:rPr lang="en-IN" dirty="0" smtClean="0"/>
              <a:t>region in </a:t>
            </a:r>
            <a:r>
              <a:rPr lang="en-IN" dirty="0"/>
              <a:t>the image we should look at, but </a:t>
            </a:r>
            <a:r>
              <a:rPr lang="en-IN"/>
              <a:t>which </a:t>
            </a:r>
            <a:r>
              <a:rPr lang="en-IN" smtClean="0"/>
              <a:t>word </a:t>
            </a:r>
            <a:r>
              <a:rPr lang="en-IN" dirty="0"/>
              <a:t>in the sentence is of interest.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DOMAIN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omputers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made for gaining high-level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digital images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extract objects and infer context from images.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POS tagging of Questions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1352" y="320040"/>
            <a:ext cx="7239000" cy="1143000"/>
          </a:xfrm>
        </p:spPr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3528" y="1412776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Train </a:t>
            </a:r>
            <a:r>
              <a:rPr lang="en-IN" b="1" dirty="0" smtClean="0"/>
              <a:t>MLP</a:t>
            </a:r>
            <a:endParaRPr lang="en-IN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239000" cy="1143000"/>
          </a:xfrm>
        </p:spPr>
        <p:txBody>
          <a:bodyPr/>
          <a:lstStyle/>
          <a:p>
            <a:r>
              <a:rPr lang="en-IN" dirty="0" smtClean="0"/>
              <a:t>Implementation</a:t>
            </a:r>
            <a:endParaRPr lang="en-IN" dirty="0"/>
          </a:p>
        </p:txBody>
      </p:sp>
      <p:pic>
        <p:nvPicPr>
          <p:cNvPr id="5122" name="Picture 2" descr="I:\m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2" y="1916832"/>
            <a:ext cx="7732355" cy="43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features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11266" name="Picture 2" descr="C:\Users\Jegatheeswaran\Desktop\wordfe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7292975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/>
          <a:lstStyle/>
          <a:p>
            <a:r>
              <a:rPr lang="en-IN" dirty="0" smtClean="0"/>
              <a:t>Steps Performed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7239000" cy="4846320"/>
          </a:xfrm>
        </p:spPr>
        <p:txBody>
          <a:bodyPr>
            <a:normAutofit/>
          </a:bodyPr>
          <a:lstStyle/>
          <a:p>
            <a:r>
              <a:rPr lang="en-IN" sz="1800" dirty="0"/>
              <a:t> The </a:t>
            </a:r>
            <a:r>
              <a:rPr lang="en-IN" sz="1800" dirty="0" smtClean="0"/>
              <a:t>above implemented code has </a:t>
            </a:r>
            <a:r>
              <a:rPr lang="en-IN" sz="1800" dirty="0"/>
              <a:t>a multi-layer perceptron with two hidden layers, 1024 hidden units in each layer and dropout layers in the middle for </a:t>
            </a:r>
            <a:r>
              <a:rPr lang="en-IN" sz="1800" dirty="0" smtClean="0"/>
              <a:t>regularization.</a:t>
            </a:r>
          </a:p>
          <a:p>
            <a:r>
              <a:rPr lang="en-IN" sz="1800" dirty="0" smtClean="0"/>
              <a:t>The </a:t>
            </a:r>
            <a:r>
              <a:rPr lang="en-IN" sz="1800" dirty="0"/>
              <a:t>final layer is a </a:t>
            </a:r>
            <a:r>
              <a:rPr lang="en-IN" sz="1800" dirty="0" err="1"/>
              <a:t>softmax</a:t>
            </a:r>
            <a:r>
              <a:rPr lang="en-IN" sz="1800" dirty="0"/>
              <a:t> layer, and is responsible for generating the probability distribution over the set of possible answers</a:t>
            </a:r>
            <a:r>
              <a:rPr lang="en-IN" sz="1800" dirty="0" smtClean="0"/>
              <a:t>.</a:t>
            </a:r>
          </a:p>
          <a:p>
            <a:r>
              <a:rPr lang="en-IN" sz="1800" dirty="0" smtClean="0"/>
              <a:t>We </a:t>
            </a:r>
            <a:r>
              <a:rPr lang="en-IN" sz="1800" dirty="0"/>
              <a:t>have used the </a:t>
            </a:r>
            <a:r>
              <a:rPr lang="en-IN" sz="1800" dirty="0" err="1"/>
              <a:t>categorical_crossentropy</a:t>
            </a:r>
            <a:r>
              <a:rPr lang="en-IN" sz="1800" dirty="0"/>
              <a:t> loss function since it is a multi-class classification problem</a:t>
            </a:r>
            <a:r>
              <a:rPr lang="en-IN" sz="1800" dirty="0" smtClean="0"/>
              <a:t>.</a:t>
            </a:r>
          </a:p>
          <a:p>
            <a:r>
              <a:rPr lang="en-IN" sz="1800" dirty="0" smtClean="0"/>
              <a:t>The</a:t>
            </a:r>
            <a:r>
              <a:rPr lang="en-IN" sz="1800" dirty="0"/>
              <a:t> </a:t>
            </a:r>
            <a:r>
              <a:rPr lang="en-IN" sz="1800" dirty="0" err="1"/>
              <a:t>rmsprop</a:t>
            </a:r>
            <a:r>
              <a:rPr lang="en-IN" sz="1800" dirty="0"/>
              <a:t> method is used for </a:t>
            </a:r>
            <a:r>
              <a:rPr lang="en-IN" sz="1800" dirty="0" err="1"/>
              <a:t>optimzation</a:t>
            </a:r>
            <a:r>
              <a:rPr lang="en-IN" sz="1800" dirty="0"/>
              <a:t>. </a:t>
            </a:r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7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239000" cy="4846320"/>
          </a:xfrm>
        </p:spPr>
        <p:txBody>
          <a:bodyPr/>
          <a:lstStyle/>
          <a:p>
            <a:r>
              <a:rPr lang="en-IN" b="1" dirty="0" smtClean="0"/>
              <a:t>True Cases:</a:t>
            </a:r>
          </a:p>
          <a:p>
            <a:r>
              <a:rPr lang="en-IN" dirty="0" smtClean="0"/>
              <a:t>Case 1: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1026" name="Picture 2" descr="C:\Users\Jegatheeswaran\Desktop\Jega\Bird count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0983"/>
            <a:ext cx="5159896" cy="39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7239000" cy="4846320"/>
          </a:xfrm>
        </p:spPr>
        <p:txBody>
          <a:bodyPr/>
          <a:lstStyle/>
          <a:p>
            <a:r>
              <a:rPr lang="en-IN" dirty="0" smtClean="0"/>
              <a:t>Case 2: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2050" name="Picture 2" descr="C:\Users\Jegatheeswaran\Desktop\Jega\How many animals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023859" cy="51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7239000" cy="4846320"/>
          </a:xfrm>
        </p:spPr>
        <p:txBody>
          <a:bodyPr/>
          <a:lstStyle/>
          <a:p>
            <a:r>
              <a:rPr lang="en-IN" dirty="0" smtClean="0"/>
              <a:t>Case 3: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3074" name="Picture 2" descr="C:\Users\Jegatheeswaran\Desktop\Jega\what animal she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646869" cy="488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7239000" cy="4846320"/>
          </a:xfrm>
        </p:spPr>
        <p:txBody>
          <a:bodyPr/>
          <a:lstStyle/>
          <a:p>
            <a:r>
              <a:rPr lang="en-IN" b="1" dirty="0" smtClean="0"/>
              <a:t>False Answer: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4098" name="Picture 2" descr="C:\Users\Jegatheeswaran\Desktop\Jega\Colour of the sheep 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068404" cy="48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7239000" cy="4846320"/>
          </a:xfrm>
        </p:spPr>
        <p:txBody>
          <a:bodyPr/>
          <a:lstStyle/>
          <a:p>
            <a:r>
              <a:rPr lang="en-IN" b="1" dirty="0" smtClean="0"/>
              <a:t>Absurd Cases:</a:t>
            </a:r>
          </a:p>
          <a:p>
            <a:r>
              <a:rPr lang="en-IN" dirty="0" smtClean="0"/>
              <a:t>Case 1: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5122" name="Picture 2" descr="C:\Users\Jegatheeswaran\Desktop\Jega\colour of the bus 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116612" cy="50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7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7239000" cy="4846320"/>
          </a:xfrm>
        </p:spPr>
        <p:txBody>
          <a:bodyPr/>
          <a:lstStyle/>
          <a:p>
            <a:r>
              <a:rPr lang="en-IN" dirty="0" smtClean="0"/>
              <a:t>Case 2: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6146" name="Picture 2" descr="C:\Users\Jegatheeswaran\Desktop\Jega\Shape of chair 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38238"/>
            <a:ext cx="60864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 Metrics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7239000" cy="4968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    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Performance </a:t>
            </a: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of all the classiﬁers are evaluated by 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different measures </a:t>
            </a: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like training accuracy, testing accuracy, confusion matrix, receiver operating characteristic curve(ROC), sensitivity, speciﬁcity, PRC, and F-score.</a:t>
            </a:r>
          </a:p>
          <a:p>
            <a:pPr>
              <a:lnSpc>
                <a:spcPct val="150000"/>
              </a:lnSpc>
              <a:buNone/>
            </a:pP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    </a:t>
            </a:r>
            <a:r>
              <a:rPr lang="en-US" sz="2200" b="1" dirty="0" smtClean="0">
                <a:latin typeface="Times New Roman" pitchFamily="16" charset="0"/>
                <a:cs typeface="Times New Roman" pitchFamily="16" charset="0"/>
              </a:rPr>
              <a:t>Confusion Matrix</a:t>
            </a:r>
            <a:endParaRPr lang="en-US" sz="2200" b="1" dirty="0">
              <a:solidFill>
                <a:srgbClr val="FF0000"/>
              </a:solidFill>
              <a:latin typeface="Times New Roman" pitchFamily="16" charset="0"/>
              <a:cs typeface="Times New Roman" pitchFamily="16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200" dirty="0">
                <a:latin typeface="Times New Roman" pitchFamily="16" charset="0"/>
                <a:cs typeface="Times New Roman" pitchFamily="16" charset="0"/>
              </a:rPr>
              <a:t>			</a:t>
            </a: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Confusion matrix represents the values of TP, TN, FP, FN.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5" t="19293" r="28430" b="40193"/>
          <a:stretch>
            <a:fillRect/>
          </a:stretch>
        </p:blipFill>
        <p:spPr bwMode="auto">
          <a:xfrm>
            <a:off x="2195736" y="4725144"/>
            <a:ext cx="3276327" cy="179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2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52" y="320040"/>
            <a:ext cx="7239000" cy="1143000"/>
          </a:xfrm>
        </p:spPr>
        <p:txBody>
          <a:bodyPr/>
          <a:lstStyle/>
          <a:p>
            <a:r>
              <a:rPr lang="en-IN" dirty="0" smtClean="0"/>
              <a:t>Overall 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add image-question co-attention to exploit multi-modal relationship between pixels and words, which successfully boosts accuracy.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build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 Layer Perceptron (MLP) model with question-grouped training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loss. Word2Vec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VGG net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 are used.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882" y="476672"/>
            <a:ext cx="7239000" cy="4846320"/>
          </a:xfrm>
        </p:spPr>
        <p:txBody>
          <a:bodyPr/>
          <a:lstStyle/>
          <a:p>
            <a:pPr>
              <a:buNone/>
            </a:pPr>
            <a:endParaRPr lang="en-US" sz="2000" b="1" dirty="0">
              <a:solidFill>
                <a:srgbClr val="FF0000"/>
              </a:solidFill>
              <a:latin typeface="Times New Roman" pitchFamily="16" charset="0"/>
              <a:cs typeface="Times New Roman" pitchFamily="16" charset="0"/>
            </a:endParaRPr>
          </a:p>
          <a:p>
            <a:pPr>
              <a:buNone/>
            </a:pPr>
            <a:r>
              <a:rPr lang="en-US" sz="2000" b="1" dirty="0" smtClean="0">
                <a:latin typeface="Times New Roman" pitchFamily="16" charset="0"/>
                <a:cs typeface="Times New Roman" pitchFamily="16" charset="0"/>
              </a:rPr>
              <a:t>    Precision:</a:t>
            </a:r>
          </a:p>
          <a:p>
            <a:pPr>
              <a:buNone/>
            </a:pP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			 The precision (p) is the proportion of predicted positives values which are actually positive. The precision value directly affects the performance of the system. A higher value of precision means a lower false positive rate and vice versa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.</a:t>
            </a:r>
          </a:p>
          <a:p>
            <a:pPr>
              <a:buNone/>
            </a:pPr>
            <a:endParaRPr lang="en-US" sz="2000" dirty="0">
              <a:latin typeface="Times New Roman" pitchFamily="16" charset="0"/>
              <a:cs typeface="Times New Roman" pitchFamily="16" charset="0"/>
            </a:endParaRPr>
          </a:p>
          <a:p>
            <a:pPr>
              <a:buNone/>
            </a:pPr>
            <a:endParaRPr lang="en-US" sz="2000" dirty="0" smtClean="0">
              <a:latin typeface="Times New Roman" pitchFamily="16" charset="0"/>
              <a:cs typeface="Times New Roman" pitchFamily="16" charset="0"/>
            </a:endParaRPr>
          </a:p>
          <a:p>
            <a:pPr>
              <a:buNone/>
            </a:pP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	</a:t>
            </a:r>
            <a:endParaRPr lang="en-US" sz="2000" b="1" dirty="0">
              <a:latin typeface="Times New Roman" pitchFamily="16" charset="0"/>
              <a:cs typeface="Times New Roman" pitchFamily="16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7" t="54680" r="34909" b="32372"/>
          <a:stretch>
            <a:fillRect/>
          </a:stretch>
        </p:blipFill>
        <p:spPr bwMode="auto">
          <a:xfrm>
            <a:off x="2685622" y="2564904"/>
            <a:ext cx="2412231" cy="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egatheeswaran\Desktop\Thesis\preci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84984"/>
            <a:ext cx="3941167" cy="32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0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7239000" cy="4846320"/>
          </a:xfrm>
        </p:spPr>
        <p:txBody>
          <a:bodyPr/>
          <a:lstStyle/>
          <a:p>
            <a:pPr>
              <a:buNone/>
            </a:pPr>
            <a:r>
              <a:rPr lang="en-US" sz="2000" b="1" dirty="0" smtClean="0">
                <a:latin typeface="Times New Roman" pitchFamily="16" charset="0"/>
                <a:cs typeface="Times New Roman" pitchFamily="16" charset="0"/>
              </a:rPr>
              <a:t>Recall:</a:t>
            </a:r>
            <a:endParaRPr lang="en-US" sz="2000" b="1" dirty="0">
              <a:latin typeface="Times New Roman" pitchFamily="16" charset="0"/>
              <a:cs typeface="Times New Roman" pitchFamily="16" charset="0"/>
            </a:endParaRPr>
          </a:p>
          <a:p>
            <a:pPr>
              <a:buNone/>
            </a:pPr>
            <a:r>
              <a:rPr lang="en-US" sz="2800" dirty="0">
                <a:latin typeface="Times New Roman" pitchFamily="16" charset="0"/>
                <a:cs typeface="Times New Roman" pitchFamily="16" charset="0"/>
              </a:rPr>
              <a:t>		</a:t>
            </a:r>
            <a:r>
              <a:rPr lang="en-US" sz="2000" dirty="0">
                <a:latin typeface="Times New Roman" pitchFamily="16" charset="0"/>
                <a:cs typeface="Times New Roman" pitchFamily="16" charset="0"/>
              </a:rPr>
              <a:t>The recall (r) is another important value for measuring the performance of the detection system and to indicate the proportion of the actual number of positives which are correctly identiﬁed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.</a:t>
            </a:r>
          </a:p>
          <a:p>
            <a:pPr>
              <a:buNone/>
            </a:pPr>
            <a:endParaRPr lang="en-US" sz="2000" dirty="0">
              <a:latin typeface="Times New Roman" pitchFamily="16" charset="0"/>
              <a:cs typeface="Times New Roman" pitchFamily="16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 t="52090" r="34406" b="35048"/>
          <a:stretch>
            <a:fillRect/>
          </a:stretch>
        </p:blipFill>
        <p:spPr bwMode="auto">
          <a:xfrm>
            <a:off x="2627784" y="2348880"/>
            <a:ext cx="2339132" cy="65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egatheeswaran\Desktop\Thesis\rec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5"/>
            <a:ext cx="5745163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62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77600"/>
            <a:ext cx="7239000" cy="4846320"/>
          </a:xfrm>
        </p:spPr>
        <p:txBody>
          <a:bodyPr/>
          <a:lstStyle/>
          <a:p>
            <a:pPr lvl="1">
              <a:buNone/>
            </a:pPr>
            <a:r>
              <a:rPr lang="en-US" sz="1700" b="1" dirty="0" smtClean="0">
                <a:latin typeface="Times New Roman" pitchFamily="16" charset="0"/>
                <a:cs typeface="Times New Roman" pitchFamily="16" charset="0"/>
              </a:rPr>
              <a:t>F-Measure</a:t>
            </a:r>
          </a:p>
          <a:p>
            <a:pPr lvl="1">
              <a:buNone/>
            </a:pPr>
            <a:r>
              <a:rPr lang="en-US" sz="1700" dirty="0" smtClean="0">
                <a:latin typeface="Times New Roman" pitchFamily="16" charset="0"/>
                <a:cs typeface="Times New Roman" pitchFamily="16" charset="0"/>
              </a:rPr>
              <a:t>		The </a:t>
            </a:r>
            <a:r>
              <a:rPr lang="en-US" sz="1700" dirty="0">
                <a:latin typeface="Times New Roman" pitchFamily="16" charset="0"/>
                <a:cs typeface="Times New Roman" pitchFamily="16" charset="0"/>
              </a:rPr>
              <a:t>F-measure is a harmonic mean between precision p and</a:t>
            </a:r>
          </a:p>
          <a:p>
            <a:pPr lvl="1">
              <a:buNone/>
            </a:pPr>
            <a:r>
              <a:rPr lang="en-US" sz="1700" dirty="0">
                <a:latin typeface="Times New Roman" pitchFamily="16" charset="0"/>
                <a:cs typeface="Times New Roman" pitchFamily="16" charset="0"/>
              </a:rPr>
              <a:t> recall r and is given by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4" t="27895" r="36998" b="60774"/>
          <a:stretch>
            <a:fillRect/>
          </a:stretch>
        </p:blipFill>
        <p:spPr bwMode="auto">
          <a:xfrm>
            <a:off x="2170539" y="2132856"/>
            <a:ext cx="24479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Jegatheeswaran\Desktop\Thesis\F1 Sco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5753100" cy="29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355160" cy="5059944"/>
          </a:xfrm>
        </p:spPr>
        <p:txBody>
          <a:bodyPr>
            <a:normAutofit fontScale="25000" lnSpcReduction="20000"/>
          </a:bodyPr>
          <a:lstStyle/>
          <a:p>
            <a:r>
              <a:rPr lang="en-IN" sz="6400" dirty="0"/>
              <a:t>[1] K. </a:t>
            </a:r>
            <a:r>
              <a:rPr lang="en-IN" sz="6400" dirty="0" err="1"/>
              <a:t>Kafle</a:t>
            </a:r>
            <a:r>
              <a:rPr lang="en-IN" sz="6400" dirty="0"/>
              <a:t> and C. </a:t>
            </a:r>
            <a:r>
              <a:rPr lang="en-IN" sz="6400" dirty="0" err="1"/>
              <a:t>Kanan</a:t>
            </a:r>
            <a:r>
              <a:rPr lang="en-IN" sz="6400" dirty="0"/>
              <a:t>, “Visual question answering: Datasets, algorithms, and future challenges,”</a:t>
            </a:r>
            <a:r>
              <a:rPr lang="en-IN" sz="6400" dirty="0" err="1"/>
              <a:t>arXiv</a:t>
            </a:r>
            <a:r>
              <a:rPr lang="en-IN" sz="6400" dirty="0"/>
              <a:t> preprint arXiv:1610.01465, 2016</a:t>
            </a:r>
            <a:r>
              <a:rPr lang="en-IN" sz="6400" dirty="0" smtClean="0"/>
              <a:t>.</a:t>
            </a:r>
            <a:endParaRPr lang="en-IN" sz="6400" dirty="0"/>
          </a:p>
          <a:p>
            <a:r>
              <a:rPr lang="en-IN" sz="6400" dirty="0"/>
              <a:t>[2] J. Lu, J. Yang, D. </a:t>
            </a:r>
            <a:r>
              <a:rPr lang="en-IN" sz="6400" dirty="0" err="1"/>
              <a:t>Batra</a:t>
            </a:r>
            <a:r>
              <a:rPr lang="en-IN" sz="6400" dirty="0"/>
              <a:t>, and D. Parikh, “Hierarchical question-image co-attention for visual question answering,” in Advances In Neural Information Processing Systems, pp. 289–297,2016.</a:t>
            </a:r>
          </a:p>
          <a:p>
            <a:r>
              <a:rPr lang="en-IN" sz="6400" dirty="0"/>
              <a:t>[3] R. </a:t>
            </a:r>
            <a:r>
              <a:rPr lang="en-IN" sz="6400" dirty="0" err="1"/>
              <a:t>Szeliski</a:t>
            </a:r>
            <a:r>
              <a:rPr lang="en-IN" sz="6400" dirty="0"/>
              <a:t>, Computer vision: algorithms and applications. Springer Science &amp; Business Media, 2010.</a:t>
            </a:r>
          </a:p>
          <a:p>
            <a:r>
              <a:rPr lang="en-IN" sz="6400" dirty="0"/>
              <a:t>[4] V. Lopez, V. Uren, M. </a:t>
            </a:r>
            <a:r>
              <a:rPr lang="en-IN" sz="6400" dirty="0" err="1"/>
              <a:t>Sabou</a:t>
            </a:r>
            <a:r>
              <a:rPr lang="en-IN" sz="6400" dirty="0"/>
              <a:t>, and E. Motta, “Is question answering fit for the semantic web?:a survey,” Semantic Web, vol. 2, no. 2, pp. 125–155, 2011.</a:t>
            </a:r>
          </a:p>
          <a:p>
            <a:r>
              <a:rPr lang="en-IN" sz="6400" dirty="0"/>
              <a:t>[5] D. </a:t>
            </a:r>
            <a:r>
              <a:rPr lang="en-IN" sz="6400" dirty="0" err="1"/>
              <a:t>Geman</a:t>
            </a:r>
            <a:r>
              <a:rPr lang="en-IN" sz="6400" dirty="0"/>
              <a:t>, S. </a:t>
            </a:r>
            <a:r>
              <a:rPr lang="en-IN" sz="6400" dirty="0" err="1"/>
              <a:t>Geman</a:t>
            </a:r>
            <a:r>
              <a:rPr lang="en-IN" sz="6400" dirty="0"/>
              <a:t>, N. </a:t>
            </a:r>
            <a:r>
              <a:rPr lang="en-IN" sz="6400" dirty="0" err="1"/>
              <a:t>Hallonquist</a:t>
            </a:r>
            <a:r>
              <a:rPr lang="en-IN" sz="6400" dirty="0"/>
              <a:t>, and L. </a:t>
            </a:r>
            <a:r>
              <a:rPr lang="en-IN" sz="6400" dirty="0" err="1"/>
              <a:t>Younes</a:t>
            </a:r>
            <a:r>
              <a:rPr lang="en-IN" sz="6400" dirty="0"/>
              <a:t>, “Visual </a:t>
            </a:r>
            <a:r>
              <a:rPr lang="en-IN" sz="6400" dirty="0" err="1"/>
              <a:t>turing</a:t>
            </a:r>
            <a:r>
              <a:rPr lang="en-IN" sz="6400" dirty="0"/>
              <a:t> test for computer vision systems,” Proceedings of the National Academy of Sciences, vol. 112, no. 12, pp. 3618–3623,2015.</a:t>
            </a:r>
          </a:p>
          <a:p>
            <a:r>
              <a:rPr lang="en-IN" sz="6400" dirty="0"/>
              <a:t>[6] A. </a:t>
            </a:r>
            <a:r>
              <a:rPr lang="en-IN" sz="6400" dirty="0" err="1"/>
              <a:t>Jabri</a:t>
            </a:r>
            <a:r>
              <a:rPr lang="en-IN" sz="6400" dirty="0"/>
              <a:t>, A. </a:t>
            </a:r>
            <a:r>
              <a:rPr lang="en-IN" sz="6400" dirty="0" err="1"/>
              <a:t>Joulin</a:t>
            </a:r>
            <a:r>
              <a:rPr lang="en-IN" sz="6400" dirty="0"/>
              <a:t>, and L. van der </a:t>
            </a:r>
            <a:r>
              <a:rPr lang="en-IN" sz="6400" dirty="0" err="1"/>
              <a:t>Maaten</a:t>
            </a:r>
            <a:r>
              <a:rPr lang="en-IN" sz="6400" dirty="0"/>
              <a:t>, “Revisiting visual question answering </a:t>
            </a:r>
            <a:r>
              <a:rPr lang="en-IN" sz="6400" dirty="0" err="1"/>
              <a:t>baselines,”in</a:t>
            </a:r>
            <a:r>
              <a:rPr lang="en-IN" sz="6400" dirty="0"/>
              <a:t> European Conference on Computer Vision, pp. 727–739, Springer, 2016.</a:t>
            </a:r>
          </a:p>
          <a:p>
            <a:r>
              <a:rPr lang="en-IN" sz="6400" dirty="0"/>
              <a:t>[7] Y. Zhu, O. </a:t>
            </a:r>
            <a:r>
              <a:rPr lang="en-IN" sz="6400" dirty="0" err="1"/>
              <a:t>Groth</a:t>
            </a:r>
            <a:r>
              <a:rPr lang="en-IN" sz="6400" dirty="0"/>
              <a:t>, M. Bernstein, and L. </a:t>
            </a:r>
            <a:r>
              <a:rPr lang="en-IN" sz="6400" dirty="0" err="1"/>
              <a:t>Fei-Fei</a:t>
            </a:r>
            <a:r>
              <a:rPr lang="en-IN" sz="6400" dirty="0"/>
              <a:t>, “Visual7W: Grounded Question Answering in Images,” in IEEE Conference on Computer Vision and Pattern Recognition, 2016.</a:t>
            </a:r>
          </a:p>
          <a:p>
            <a:r>
              <a:rPr lang="en-IN" sz="6400" dirty="0"/>
              <a:t>[8] B. Zhou, Y. </a:t>
            </a:r>
            <a:r>
              <a:rPr lang="en-IN" sz="6400" dirty="0" err="1"/>
              <a:t>Tian</a:t>
            </a:r>
            <a:r>
              <a:rPr lang="en-IN" sz="6400" dirty="0"/>
              <a:t>, S. </a:t>
            </a:r>
            <a:r>
              <a:rPr lang="en-IN" sz="6400" dirty="0" err="1"/>
              <a:t>Sukhbaatar</a:t>
            </a:r>
            <a:r>
              <a:rPr lang="en-IN" sz="6400" dirty="0"/>
              <a:t>, A. </a:t>
            </a:r>
            <a:r>
              <a:rPr lang="en-IN" sz="6400" dirty="0" err="1"/>
              <a:t>Szlam</a:t>
            </a:r>
            <a:r>
              <a:rPr lang="en-IN" sz="6400" dirty="0"/>
              <a:t>, and R. Fergus, “Simple baseline for visual question answering,” </a:t>
            </a:r>
            <a:r>
              <a:rPr lang="en-IN" sz="6400" dirty="0" err="1"/>
              <a:t>arXiv</a:t>
            </a:r>
            <a:r>
              <a:rPr lang="en-IN" sz="6400" dirty="0"/>
              <a:t> preprint arXiv:1512.02167, 2015.</a:t>
            </a:r>
          </a:p>
          <a:p>
            <a:r>
              <a:rPr lang="en-IN" sz="6400" dirty="0"/>
              <a:t>[9] K. He, X. Zhang, S. </a:t>
            </a:r>
            <a:r>
              <a:rPr lang="en-IN" sz="6400" dirty="0" err="1"/>
              <a:t>Ren</a:t>
            </a:r>
            <a:r>
              <a:rPr lang="en-IN" sz="6400" dirty="0"/>
              <a:t>, and J. Sun, “Deep residual learning for image recognition,” in </a:t>
            </a:r>
            <a:r>
              <a:rPr lang="en-IN" sz="6400" dirty="0" err="1"/>
              <a:t>Proceedingsof</a:t>
            </a:r>
            <a:r>
              <a:rPr lang="en-IN" sz="6400" dirty="0"/>
              <a:t> the IEEE Conference on Computer Vision and Pattern Recognition, pp. 770–778,2016.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7239000" cy="114300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7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608" y="2492896"/>
            <a:ext cx="6255488" cy="1362075"/>
          </a:xfrm>
        </p:spPr>
        <p:txBody>
          <a:bodyPr>
            <a:noAutofit/>
          </a:bodyPr>
          <a:lstStyle/>
          <a:p>
            <a:pPr algn="ctr"/>
            <a:r>
              <a:rPr lang="en-US" sz="5400" b="0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Literature survey</a:t>
            </a:r>
            <a:endParaRPr lang="en-IN" sz="5400" b="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7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23530" y="260648"/>
          <a:ext cx="7632846" cy="593332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4282"/>
                <a:gridCol w="2544282"/>
                <a:gridCol w="2544282"/>
              </a:tblGrid>
              <a:tr h="4202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Paper</a:t>
                      </a:r>
                      <a:r>
                        <a:rPr lang="en-US" baseline="0" dirty="0" smtClean="0"/>
                        <a:t> Title and Authors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Concepts Discussed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Inference</a:t>
                      </a:r>
                      <a:endParaRPr lang="en-IN" dirty="0"/>
                    </a:p>
                  </a:txBody>
                  <a:tcPr/>
                </a:tc>
              </a:tr>
              <a:tr h="2676051">
                <a:tc>
                  <a:txBody>
                    <a:bodyPr/>
                    <a:lstStyle/>
                    <a:p>
                      <a:r>
                        <a:rPr lang="en-IN" dirty="0" smtClean="0"/>
                        <a:t>1. </a:t>
                      </a:r>
                      <a:r>
                        <a:rPr lang="en-IN" b="1" dirty="0" smtClean="0"/>
                        <a:t>“An Analysis of Visual Question Answering Algorithms”,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Kushal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Kafle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Christopher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performance of both baseline and state-of-the-art VQA models, including multi-modal compact bilinear pooling (MCB), neural module networks, and recurrent answering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Establish how attention helps certain categories more than others, determine which models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 better than others</a:t>
                      </a:r>
                      <a:endParaRPr lang="en-IN" dirty="0"/>
                    </a:p>
                  </a:txBody>
                  <a:tcPr/>
                </a:tc>
              </a:tr>
              <a:tr h="2836977">
                <a:tc>
                  <a:txBody>
                    <a:bodyPr/>
                    <a:lstStyle/>
                    <a:p>
                      <a:r>
                        <a:rPr lang="en-IN" dirty="0" smtClean="0"/>
                        <a:t>2.</a:t>
                      </a:r>
                      <a:r>
                        <a:rPr lang="en-IN" b="1" dirty="0" smtClean="0"/>
                        <a:t> “Hierarchical Question-Image Co-Attention</a:t>
                      </a:r>
                    </a:p>
                    <a:p>
                      <a:r>
                        <a:rPr lang="en-IN" b="1" dirty="0" smtClean="0"/>
                        <a:t>for Visual Question Answering”,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Jiasen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Lu,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Jianwei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Dhruv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Batray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Devi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Parikhy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this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paper,in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addition to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modeling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“where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look” or visual attention, it is equally important to model “what words to listen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to” or question attention.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model improves the state-of-the-art on the VQA dataset from 60.3% to 60.5%,using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Coattention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95535" y="188639"/>
          <a:ext cx="7632849" cy="5760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20281"/>
                <a:gridCol w="2568285"/>
                <a:gridCol w="2544283"/>
              </a:tblGrid>
              <a:tr h="5760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Paper Title and Authors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Concepts Discussed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Inference</a:t>
                      </a:r>
                      <a:endParaRPr lang="en-IN" dirty="0"/>
                    </a:p>
                  </a:txBody>
                  <a:tcPr/>
                </a:tc>
              </a:tr>
              <a:tr h="2040227">
                <a:tc>
                  <a:txBody>
                    <a:bodyPr/>
                    <a:lstStyle/>
                    <a:p>
                      <a:r>
                        <a:rPr lang="en-IN" dirty="0" smtClean="0"/>
                        <a:t>3.</a:t>
                      </a:r>
                      <a:r>
                        <a:rPr lang="en-IN" b="1" dirty="0" smtClean="0"/>
                        <a:t> “Deep learning evaluation using deep linguistic processing”, 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Alexander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Kuhnle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Ann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Copestake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Argue that artificial data can be used to address visual question answering  as a complement to current practice.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the help of existing ‘deep’ linguistic processing technology we are able to create challenging abstract datasets, which enable us to investigate the language understanding abilities in detail</a:t>
                      </a:r>
                      <a:endParaRPr lang="en-IN" dirty="0"/>
                    </a:p>
                  </a:txBody>
                  <a:tcPr/>
                </a:tc>
              </a:tr>
              <a:tr h="2040227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r>
                        <a:rPr lang="en-IN" b="1" dirty="0" smtClean="0"/>
                        <a:t>.“Visual7W: Grounded Question Answering in Images”,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Yuke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Zhuy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Oliver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Grothz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Michael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Bernsteiny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Li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Fei-Fei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semantic link between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textual descriptions and image regions by object-level Grounding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Enables a new type of QA with visual answers,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addition to textual answers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used.We</a:t>
                      </a:r>
                      <a:endParaRPr kumimoji="0" lang="en-IN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study the visual QA tasks in a grounded setting with a large collection of 7W multiple-choice QA pairs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6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95536" y="188639"/>
          <a:ext cx="7488832" cy="6463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67599"/>
                <a:gridCol w="2424956"/>
                <a:gridCol w="2496277"/>
              </a:tblGrid>
              <a:tr h="144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Paper</a:t>
                      </a:r>
                      <a:r>
                        <a:rPr lang="en-US" baseline="0" dirty="0" smtClean="0"/>
                        <a:t> Title and Authors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Concepts Discussed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Inference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</a:tr>
              <a:tr h="3193399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r>
                        <a:rPr lang="en-IN" b="1" dirty="0" smtClean="0"/>
                        <a:t>.“Simple Baseline for Visual Question Answering”,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Bolei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Zhou,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Yuandong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Tian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Sainbayar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Sukhbaatar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Arthur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Szlam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Rob Fergus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Described a very simple bag-of-words baseline for visual question answering. This baseline concatenates the word features from the question and CNN features from the image to predict the answer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Evaluated on the challenging VQA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Dataset, it shows comparable performance to many recent approaches using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recurrent neural networks</a:t>
                      </a:r>
                      <a:endParaRPr lang="en-IN" dirty="0"/>
                    </a:p>
                  </a:txBody>
                  <a:tcPr/>
                </a:tc>
              </a:tr>
              <a:tr h="26298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6.</a:t>
                      </a:r>
                      <a:r>
                        <a:rPr lang="en-US" baseline="0" dirty="0" smtClean="0"/>
                        <a:t> “</a:t>
                      </a:r>
                      <a:r>
                        <a:rPr lang="en-IN" b="1" baseline="0" dirty="0" smtClean="0"/>
                        <a:t>Deep Residual Learning for Image Recognition</a:t>
                      </a:r>
                      <a:r>
                        <a:rPr lang="en-US" b="1" dirty="0" smtClean="0"/>
                        <a:t>”,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Kaiming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He,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Xiangyu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Zhang,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Shaoqing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Jian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Sun</a:t>
                      </a:r>
                      <a:endParaRPr lang="en-US" b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residual learning framework to ease the training of networks that are substantially deeper than those used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previously.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Explicitly reformulate the layers as learning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residual functions with reference to the layer inputs, instead of learning unreferenced functions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0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95535" y="188640"/>
          <a:ext cx="7224465" cy="65916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2289"/>
                <a:gridCol w="2224021"/>
                <a:gridCol w="2408155"/>
              </a:tblGrid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Paper</a:t>
                      </a:r>
                      <a:r>
                        <a:rPr lang="en-US" baseline="0" dirty="0" smtClean="0"/>
                        <a:t> Title and Authors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Concepts Discussed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Inference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</a:tr>
              <a:tr h="2592288">
                <a:tc>
                  <a:txBody>
                    <a:bodyPr/>
                    <a:lstStyle/>
                    <a:p>
                      <a:r>
                        <a:rPr lang="en-US" dirty="0" smtClean="0"/>
                        <a:t>7.</a:t>
                      </a:r>
                      <a:r>
                        <a:rPr lang="en-IN" dirty="0" smtClean="0"/>
                        <a:t> </a:t>
                      </a:r>
                      <a:r>
                        <a:rPr lang="en-IN" b="1" dirty="0" smtClean="0"/>
                        <a:t>“</a:t>
                      </a:r>
                      <a:r>
                        <a:rPr lang="en-IN" b="1" dirty="0" err="1" smtClean="0"/>
                        <a:t>GloVe</a:t>
                      </a:r>
                      <a:r>
                        <a:rPr lang="en-IN" b="1" dirty="0" smtClean="0"/>
                        <a:t>: Global Vectors </a:t>
                      </a:r>
                      <a:r>
                        <a:rPr lang="en-IN" b="1" dirty="0" err="1" smtClean="0"/>
                        <a:t>forWord</a:t>
                      </a:r>
                      <a:r>
                        <a:rPr lang="en-IN" b="1" dirty="0" smtClean="0"/>
                        <a:t> Representation” ,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Jeffrey Pennington, Richard </a:t>
                      </a:r>
                      <a:r>
                        <a:rPr kumimoji="0" lang="en-I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Socher</a:t>
                      </a:r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Christopher D. Manning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new global log-bilinear regression model that combines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advantages of the two major model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families in the literature: global matrix factorization and local context window methods.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efficiently leverages statistical information by training only on the nonzero elements in a word-word co-occurrence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matrix, rather than on the entire sparse matrix or on individual context</a:t>
                      </a:r>
                    </a:p>
                    <a:p>
                      <a:r>
                        <a:rPr kumimoji="0"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in a large corpus.</a:t>
                      </a:r>
                      <a:endParaRPr lang="en-IN" dirty="0"/>
                    </a:p>
                  </a:txBody>
                  <a:tcPr/>
                </a:tc>
              </a:tr>
              <a:tr h="259228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8. 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I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 Compositional Question Answering with Neural Module Networks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en-IN" dirty="0" smtClean="0"/>
                        <a:t> Jacob Andreas, Marcus </a:t>
                      </a:r>
                      <a:r>
                        <a:rPr lang="en-IN" dirty="0" err="1" smtClean="0"/>
                        <a:t>Rohrbach</a:t>
                      </a:r>
                      <a:r>
                        <a:rPr lang="en-IN" dirty="0" smtClean="0"/>
                        <a:t>, Trevor Darrell, Dan Klein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IN" dirty="0" smtClean="0"/>
                        <a:t>Describe a procedure for constructing and learning neural module networks, which compose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collections of jointly-trained neural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“modules” into deep networks for question answering.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IN" dirty="0" smtClean="0"/>
                        <a:t>Decomposes questions into their linguistic substructures, and uses these structures to dynamically instantiate modular networks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5677-AE89-479D-A8DF-1CEB48FD5D2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3">
      <a:majorFont>
        <a:latin typeface="Constantia"/>
        <a:ea typeface=""/>
        <a:cs typeface=""/>
      </a:majorFont>
      <a:minorFont>
        <a:latin typeface="Times New Roman"/>
        <a:ea typeface=""/>
        <a:cs typeface="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7917</TotalTime>
  <Words>1888</Words>
  <Application>Microsoft Office PowerPoint</Application>
  <PresentationFormat>On-screen Show (4:3)</PresentationFormat>
  <Paragraphs>267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Opulent</vt:lpstr>
      <vt:lpstr>CO-ATTENTION MODEL For  visual question answering </vt:lpstr>
      <vt:lpstr>ABSTRACT</vt:lpstr>
      <vt:lpstr>Introduction</vt:lpstr>
      <vt:lpstr>Overall OBJECTIVE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system</vt:lpstr>
      <vt:lpstr>PowerPoint Presentation</vt:lpstr>
      <vt:lpstr>Modules Split up</vt:lpstr>
      <vt:lpstr>Modules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used</vt:lpstr>
      <vt:lpstr>DATASET</vt:lpstr>
      <vt:lpstr>Dataset</vt:lpstr>
      <vt:lpstr>PREPROCESSING</vt:lpstr>
      <vt:lpstr>Steps Performed</vt:lpstr>
      <vt:lpstr>Intermediate result</vt:lpstr>
      <vt:lpstr>PowerPoint Presentation</vt:lpstr>
      <vt:lpstr>Implementation</vt:lpstr>
      <vt:lpstr>IMAGE features</vt:lpstr>
      <vt:lpstr>Steps Performed</vt:lpstr>
      <vt:lpstr>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SINGABLE LYRICS BASED ON THE SEQUENCE OF IMAGES</dc:title>
  <dc:creator>HP</dc:creator>
  <cp:lastModifiedBy>Jegatheeswaran</cp:lastModifiedBy>
  <cp:revision>253</cp:revision>
  <dcterms:created xsi:type="dcterms:W3CDTF">2013-10-06T06:49:51Z</dcterms:created>
  <dcterms:modified xsi:type="dcterms:W3CDTF">2018-04-24T06:00:24Z</dcterms:modified>
</cp:coreProperties>
</file>